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325" r:id="rId3"/>
    <p:sldId id="348" r:id="rId4"/>
    <p:sldId id="349" r:id="rId5"/>
    <p:sldId id="350" r:id="rId6"/>
    <p:sldId id="351" r:id="rId7"/>
    <p:sldId id="353" r:id="rId8"/>
    <p:sldId id="352" r:id="rId9"/>
    <p:sldId id="354" r:id="rId10"/>
    <p:sldId id="355" r:id="rId11"/>
    <p:sldId id="361" r:id="rId12"/>
    <p:sldId id="356" r:id="rId13"/>
    <p:sldId id="357" r:id="rId14"/>
    <p:sldId id="358" r:id="rId15"/>
    <p:sldId id="359" r:id="rId16"/>
    <p:sldId id="360" r:id="rId17"/>
    <p:sldId id="362" r:id="rId18"/>
    <p:sldId id="363" r:id="rId19"/>
    <p:sldId id="364" r:id="rId20"/>
    <p:sldId id="367" r:id="rId21"/>
    <p:sldId id="368" r:id="rId22"/>
    <p:sldId id="369" r:id="rId23"/>
    <p:sldId id="37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23-Sep-19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23-Sep-19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sz="3600" dirty="0">
                <a:effectLst/>
              </a:rPr>
              <a:t>Semen Evaluation</a:t>
            </a:r>
            <a:endParaRPr lang="en-US" sz="36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1442434"/>
            <a:ext cx="11384925" cy="5254579"/>
          </a:xfrm>
        </p:spPr>
        <p:txBody>
          <a:bodyPr>
            <a:normAutofit/>
          </a:bodyPr>
          <a:lstStyle/>
          <a:p>
            <a:pPr lvl="2"/>
            <a:r>
              <a:rPr lang="en-US" sz="3000" dirty="0">
                <a:solidFill>
                  <a:srgbClr val="92D050"/>
                </a:solidFill>
              </a:rPr>
              <a:t>Evaluation of male fertility </a:t>
            </a:r>
          </a:p>
          <a:p>
            <a:pPr lvl="2"/>
            <a:r>
              <a:rPr lang="en-US" sz="3000" dirty="0">
                <a:solidFill>
                  <a:srgbClr val="92D050"/>
                </a:solidFill>
              </a:rPr>
              <a:t>Evaluation the semen before artificial insemination </a:t>
            </a:r>
          </a:p>
          <a:p>
            <a:pPr lvl="2"/>
            <a:r>
              <a:rPr lang="en-US" sz="3000" dirty="0">
                <a:solidFill>
                  <a:srgbClr val="92D050"/>
                </a:solidFill>
              </a:rPr>
              <a:t>Evaluation the effect of genital disease on male reproductive system </a:t>
            </a:r>
          </a:p>
          <a:p>
            <a:pPr lvl="2"/>
            <a:r>
              <a:rPr lang="en-US" sz="3000" dirty="0">
                <a:solidFill>
                  <a:srgbClr val="92D050"/>
                </a:solidFill>
              </a:rPr>
              <a:t>Evaluation the effect of season on male reproduction </a:t>
            </a:r>
            <a:endParaRPr lang="en-US" sz="3200" dirty="0" smtClean="0">
              <a:solidFill>
                <a:srgbClr val="FFC000"/>
              </a:solidFill>
            </a:endParaRPr>
          </a:p>
          <a:p>
            <a:pPr lvl="1"/>
            <a:r>
              <a:rPr lang="en-US" sz="3200" dirty="0" smtClean="0">
                <a:solidFill>
                  <a:srgbClr val="FFC000"/>
                </a:solidFill>
              </a:rPr>
              <a:t>Gross evaluation </a:t>
            </a:r>
          </a:p>
          <a:p>
            <a:pPr lvl="1"/>
            <a:r>
              <a:rPr lang="en-US" sz="3200" dirty="0" smtClean="0">
                <a:solidFill>
                  <a:srgbClr val="FFC000"/>
                </a:solidFill>
              </a:rPr>
              <a:t>Microscopic evaluation</a:t>
            </a:r>
          </a:p>
          <a:p>
            <a:pPr lvl="1"/>
            <a:r>
              <a:rPr lang="en-US" sz="3200" dirty="0" smtClean="0">
                <a:solidFill>
                  <a:srgbClr val="FFC000"/>
                </a:solidFill>
              </a:rPr>
              <a:t>Biochemical and biological evaluation </a:t>
            </a:r>
          </a:p>
          <a:p>
            <a:pPr marL="457200" lvl="1" indent="0" algn="ctr">
              <a:buNone/>
            </a:pPr>
            <a:endParaRPr lang="en-US" sz="3200" dirty="0" smtClean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3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motility </a:t>
            </a:r>
            <a:endParaRPr lang="en-US" sz="3200" baseline="30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sz="2800" dirty="0" smtClean="0">
                <a:effectLst/>
              </a:rPr>
              <a:t>Individual motility</a:t>
            </a:r>
          </a:p>
          <a:p>
            <a:pPr lvl="3"/>
            <a:r>
              <a:rPr lang="en-US" sz="2600" dirty="0" smtClean="0">
                <a:solidFill>
                  <a:srgbClr val="00B0F0"/>
                </a:solidFill>
                <a:effectLst/>
              </a:rPr>
              <a:t>It want semen dilution (1:20) or more </a:t>
            </a:r>
          </a:p>
          <a:p>
            <a:pPr lvl="3"/>
            <a:r>
              <a:rPr lang="en-US" sz="2600" dirty="0" smtClean="0">
                <a:solidFill>
                  <a:srgbClr val="00B0F0"/>
                </a:solidFill>
                <a:effectLst/>
              </a:rPr>
              <a:t>Under microscope under power X40</a:t>
            </a:r>
          </a:p>
          <a:p>
            <a:pPr lvl="3"/>
            <a:r>
              <a:rPr lang="en-US" sz="2600" dirty="0" smtClean="0">
                <a:solidFill>
                  <a:srgbClr val="00B0F0"/>
                </a:solidFill>
                <a:effectLst/>
              </a:rPr>
              <a:t>Warm slide as well as cover slide   </a:t>
            </a:r>
          </a:p>
          <a:p>
            <a:pPr lvl="2"/>
            <a:endParaRPr lang="en-US" sz="26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31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400" dirty="0" smtClean="0">
                <a:solidFill>
                  <a:srgbClr val="FFFF00"/>
                </a:solidFill>
                <a:effectLst/>
              </a:rPr>
              <a:t>Determination the percentage of dead and live sperm</a:t>
            </a:r>
          </a:p>
          <a:p>
            <a:pPr lvl="2"/>
            <a:r>
              <a:rPr lang="en-US" sz="2800" dirty="0" smtClean="0">
                <a:effectLst/>
              </a:rPr>
              <a:t>Reflect the quality of semen and the ability of this sample for fertilization</a:t>
            </a:r>
          </a:p>
          <a:p>
            <a:pPr lvl="2"/>
            <a:r>
              <a:rPr lang="en-US" sz="2800" dirty="0" smtClean="0">
                <a:solidFill>
                  <a:srgbClr val="FFC000"/>
                </a:solidFill>
                <a:effectLst/>
              </a:rPr>
              <a:t>A special stain is important to determine the percentage of dead and live (the dead sperms absorb the stain due to the permeabilization of its membrane not like live sperm</a:t>
            </a:r>
          </a:p>
          <a:p>
            <a:pPr lvl="2"/>
            <a:r>
              <a:rPr lang="en-US" sz="2800" dirty="0" smtClean="0">
                <a:solidFill>
                  <a:srgbClr val="92D050"/>
                </a:solidFill>
                <a:effectLst/>
              </a:rPr>
              <a:t>The acceptable ratio for dead sperm not more than 20%  </a:t>
            </a:r>
          </a:p>
          <a:p>
            <a:pPr lvl="2"/>
            <a:r>
              <a:rPr lang="en-US" sz="2800" dirty="0" smtClean="0">
                <a:solidFill>
                  <a:srgbClr val="92D050"/>
                </a:solidFill>
                <a:effectLst/>
              </a:rPr>
              <a:t>Special stain like eosin with blue aniline and nigrosine  </a:t>
            </a:r>
          </a:p>
          <a:p>
            <a:pPr marL="914400" lvl="2" indent="0">
              <a:buNone/>
            </a:pPr>
            <a:endParaRPr lang="en-US" sz="2600" dirty="0" smtClean="0">
              <a:effectLst/>
            </a:endParaRPr>
          </a:p>
          <a:p>
            <a:pPr lvl="2"/>
            <a:endParaRPr lang="en-US" sz="26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morphology  </a:t>
            </a:r>
            <a:endParaRPr lang="en-US" sz="3200" baseline="30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sz="2800" dirty="0" smtClean="0">
                <a:effectLst/>
              </a:rPr>
              <a:t>Sperm abnormalities ( 4-10%) and not more than 20%</a:t>
            </a:r>
          </a:p>
          <a:p>
            <a:pPr lvl="3"/>
            <a:r>
              <a:rPr lang="en-US" sz="2600" dirty="0">
                <a:solidFill>
                  <a:srgbClr val="00B0F0"/>
                </a:solidFill>
                <a:effectLst/>
              </a:rPr>
              <a:t>Primary </a:t>
            </a:r>
            <a:r>
              <a:rPr lang="en-US" sz="2600" dirty="0" smtClean="0">
                <a:solidFill>
                  <a:srgbClr val="00B0F0"/>
                </a:solidFill>
                <a:effectLst/>
              </a:rPr>
              <a:t>abnormalities (</a:t>
            </a:r>
            <a:r>
              <a:rPr lang="en-US" sz="2400" dirty="0" smtClean="0">
                <a:solidFill>
                  <a:srgbClr val="00B0F0"/>
                </a:solidFill>
                <a:effectLst/>
              </a:rPr>
              <a:t>occur during spermatogenesis)</a:t>
            </a:r>
          </a:p>
          <a:p>
            <a:pPr lvl="4"/>
            <a:r>
              <a:rPr lang="en-US" sz="2400" dirty="0" smtClean="0">
                <a:solidFill>
                  <a:srgbClr val="92D050"/>
                </a:solidFill>
                <a:effectLst/>
              </a:rPr>
              <a:t>Genetics </a:t>
            </a:r>
          </a:p>
          <a:p>
            <a:pPr lvl="4"/>
            <a:r>
              <a:rPr lang="en-US" sz="2400" dirty="0" smtClean="0">
                <a:solidFill>
                  <a:srgbClr val="92D050"/>
                </a:solidFill>
                <a:effectLst/>
              </a:rPr>
              <a:t>Diseases </a:t>
            </a:r>
          </a:p>
          <a:p>
            <a:pPr lvl="4"/>
            <a:r>
              <a:rPr lang="en-US" sz="2400" dirty="0" smtClean="0">
                <a:solidFill>
                  <a:srgbClr val="92D050"/>
                </a:solidFill>
                <a:effectLst/>
              </a:rPr>
              <a:t>Environmental factors </a:t>
            </a:r>
          </a:p>
          <a:p>
            <a:pPr lvl="4"/>
            <a:r>
              <a:rPr lang="en-US" sz="2400" dirty="0" smtClean="0">
                <a:solidFill>
                  <a:srgbClr val="92D050"/>
                </a:solidFill>
                <a:effectLst/>
              </a:rPr>
              <a:t>Nutritional factor </a:t>
            </a:r>
          </a:p>
          <a:p>
            <a:pPr lvl="4"/>
            <a:r>
              <a:rPr lang="en-US" sz="2400" dirty="0" smtClean="0">
                <a:solidFill>
                  <a:srgbClr val="92D050"/>
                </a:solidFill>
                <a:effectLst/>
              </a:rPr>
              <a:t>Increasing in testis temperature</a:t>
            </a:r>
          </a:p>
          <a:p>
            <a:pPr lvl="3"/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Interfere with fertilization capacity   </a:t>
            </a:r>
            <a:endParaRPr lang="en-US" sz="2600" dirty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3"/>
            <a:r>
              <a:rPr lang="en-US" sz="24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It include : pyriform head, tapering head, narrow head, micro head, broken mid piece, enlarged mid piece, double head  </a:t>
            </a: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7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morphology  </a:t>
            </a:r>
            <a:endParaRPr lang="en-US" sz="3200" baseline="30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sz="2800" dirty="0" smtClean="0">
                <a:effectLst/>
              </a:rPr>
              <a:t>Sperm abnormalities </a:t>
            </a:r>
          </a:p>
          <a:p>
            <a:pPr lvl="3"/>
            <a:r>
              <a:rPr lang="en-US" sz="2600" dirty="0" smtClean="0">
                <a:solidFill>
                  <a:srgbClr val="00B0F0"/>
                </a:solidFill>
                <a:effectLst/>
              </a:rPr>
              <a:t>Secondary abnormalities (occur outside testis especially during storage inside epididymis or ampulla) </a:t>
            </a:r>
          </a:p>
          <a:p>
            <a:pPr lvl="4"/>
            <a:r>
              <a:rPr lang="en-US" sz="2400" dirty="0" smtClean="0">
                <a:solidFill>
                  <a:srgbClr val="92D050"/>
                </a:solidFill>
                <a:effectLst/>
              </a:rPr>
              <a:t>Problems in nutrition </a:t>
            </a:r>
          </a:p>
          <a:p>
            <a:pPr lvl="2"/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Interfere with fertilization capacity   </a:t>
            </a:r>
          </a:p>
          <a:p>
            <a:pPr lvl="2"/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It include : </a:t>
            </a:r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cytoplasmic droplets </a:t>
            </a:r>
            <a:endParaRPr lang="en-US" sz="2600" dirty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4"/>
            <a:endParaRPr lang="en-US" sz="2400" dirty="0" smtClean="0">
              <a:solidFill>
                <a:srgbClr val="92D050"/>
              </a:solidFill>
              <a:effectLst/>
            </a:endParaRPr>
          </a:p>
          <a:p>
            <a:pPr lvl="3"/>
            <a:endParaRPr lang="en-US" sz="2600" dirty="0">
              <a:solidFill>
                <a:srgbClr val="00B0F0"/>
              </a:solidFill>
              <a:effectLst/>
            </a:endParaRPr>
          </a:p>
          <a:p>
            <a:pPr lvl="2"/>
            <a:endParaRPr lang="en-US" sz="26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32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morphology  </a:t>
            </a:r>
            <a:endParaRPr lang="en-US" sz="3200" baseline="30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sz="2800" dirty="0" smtClean="0">
                <a:effectLst/>
              </a:rPr>
              <a:t>Sperm abnormalities </a:t>
            </a:r>
          </a:p>
          <a:p>
            <a:pPr lvl="3"/>
            <a:r>
              <a:rPr lang="en-US" sz="2600" dirty="0" smtClean="0">
                <a:solidFill>
                  <a:srgbClr val="00B0F0"/>
                </a:solidFill>
                <a:effectLst/>
              </a:rPr>
              <a:t>Tertiary abnormalities (occur during prepare slide or cold shock or osmotic shock (bent tail) or detach acrosome </a:t>
            </a:r>
            <a:endParaRPr lang="ar-IQ" sz="2600" dirty="0" smtClean="0">
              <a:solidFill>
                <a:srgbClr val="00B0F0"/>
              </a:solidFill>
              <a:effectLst/>
            </a:endParaRPr>
          </a:p>
          <a:p>
            <a:pPr lvl="3"/>
            <a:r>
              <a:rPr lang="en-US" sz="2600" dirty="0" smtClean="0">
                <a:solidFill>
                  <a:srgbClr val="00B0F0"/>
                </a:solidFill>
                <a:effectLst/>
              </a:rPr>
              <a:t>Doesn’t reflect the ability of sperm for fertilization </a:t>
            </a:r>
          </a:p>
          <a:p>
            <a:pPr lvl="3"/>
            <a:r>
              <a:rPr lang="en-US" sz="2600" dirty="0" smtClean="0">
                <a:solidFill>
                  <a:srgbClr val="00B0F0"/>
                </a:solidFill>
                <a:effectLst/>
              </a:rPr>
              <a:t>Include broken head, broken tail </a:t>
            </a:r>
          </a:p>
          <a:p>
            <a:pPr lvl="2"/>
            <a:endParaRPr lang="en-US" sz="26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morphology  </a:t>
            </a:r>
            <a:endParaRPr lang="en-US" sz="3200" baseline="30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sz="2800" dirty="0" smtClean="0">
                <a:effectLst/>
              </a:rPr>
              <a:t>Sperm abnormalities </a:t>
            </a:r>
          </a:p>
          <a:p>
            <a:pPr lvl="3"/>
            <a:r>
              <a:rPr lang="en-US" sz="2800" dirty="0" smtClean="0">
                <a:solidFill>
                  <a:srgbClr val="FFC000"/>
                </a:solidFill>
                <a:effectLst/>
              </a:rPr>
              <a:t>For determination the sperm abnormalities </a:t>
            </a:r>
          </a:p>
          <a:p>
            <a:pPr lvl="4"/>
            <a:r>
              <a:rPr lang="en-US" sz="2600" dirty="0" smtClean="0">
                <a:solidFill>
                  <a:srgbClr val="FFC000"/>
                </a:solidFill>
                <a:effectLst/>
              </a:rPr>
              <a:t>Diluted semen (1:20)</a:t>
            </a:r>
          </a:p>
          <a:p>
            <a:pPr lvl="4"/>
            <a:r>
              <a:rPr lang="en-US" sz="2600" dirty="0" smtClean="0">
                <a:solidFill>
                  <a:srgbClr val="FFC000"/>
                </a:solidFill>
                <a:effectLst/>
              </a:rPr>
              <a:t>Special stain (eosin and nigrosine)     </a:t>
            </a:r>
            <a:endParaRPr lang="en-US" sz="26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3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concentration </a:t>
            </a:r>
          </a:p>
          <a:p>
            <a:pPr lvl="3"/>
            <a:r>
              <a:rPr lang="en-US" sz="30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Determine the fertility of male </a:t>
            </a:r>
          </a:p>
          <a:p>
            <a:pPr lvl="3"/>
            <a:r>
              <a:rPr lang="en-US" sz="30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Determine the suitable concentrations of diluters or extender </a:t>
            </a:r>
          </a:p>
          <a:p>
            <a:pPr lvl="3"/>
            <a:r>
              <a:rPr lang="en-US" sz="30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The effect of season </a:t>
            </a:r>
          </a:p>
          <a:p>
            <a:pPr lvl="2"/>
            <a:r>
              <a:rPr lang="en-US" sz="2800" dirty="0" smtClean="0">
                <a:solidFill>
                  <a:srgbClr val="92D050"/>
                </a:solidFill>
                <a:effectLst/>
              </a:rPr>
              <a:t>The are many methods for this purpose:</a:t>
            </a:r>
          </a:p>
          <a:p>
            <a:pPr lvl="3"/>
            <a:r>
              <a:rPr lang="en-US" sz="2600" dirty="0" smtClean="0">
                <a:solidFill>
                  <a:srgbClr val="FFC000"/>
                </a:solidFill>
                <a:effectLst/>
              </a:rPr>
              <a:t>Direct sperm count </a:t>
            </a:r>
          </a:p>
          <a:p>
            <a:pPr lvl="3"/>
            <a:r>
              <a:rPr lang="en-US" sz="2600" dirty="0" smtClean="0">
                <a:solidFill>
                  <a:srgbClr val="FFC000"/>
                </a:solidFill>
                <a:effectLst/>
              </a:rPr>
              <a:t>Spectrophotometer </a:t>
            </a:r>
          </a:p>
          <a:p>
            <a:pPr lvl="3"/>
            <a:r>
              <a:rPr lang="en-US" sz="2600" dirty="0" smtClean="0">
                <a:solidFill>
                  <a:srgbClr val="FFC000"/>
                </a:solidFill>
                <a:effectLst/>
              </a:rPr>
              <a:t>Electronic </a:t>
            </a:r>
            <a:r>
              <a:rPr lang="en-US" sz="2600" dirty="0">
                <a:solidFill>
                  <a:srgbClr val="FFC000"/>
                </a:solidFill>
                <a:effectLst/>
              </a:rPr>
              <a:t>Particle </a:t>
            </a:r>
            <a:r>
              <a:rPr lang="en-US" sz="2600" dirty="0" smtClean="0">
                <a:solidFill>
                  <a:srgbClr val="FFC000"/>
                </a:solidFill>
                <a:effectLst/>
              </a:rPr>
              <a:t>Counter</a:t>
            </a: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6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concentration </a:t>
            </a:r>
          </a:p>
          <a:p>
            <a:pPr lvl="2"/>
            <a:r>
              <a:rPr lang="en-US" sz="2800" dirty="0" smtClean="0">
                <a:effectLst/>
              </a:rPr>
              <a:t>Direct sperm count</a:t>
            </a:r>
          </a:p>
          <a:p>
            <a:pPr lvl="3"/>
            <a:r>
              <a:rPr lang="en-US" sz="2600" dirty="0" smtClean="0">
                <a:solidFill>
                  <a:srgbClr val="FFC000"/>
                </a:solidFill>
                <a:effectLst/>
              </a:rPr>
              <a:t>Hemocytometer  </a:t>
            </a:r>
            <a:endParaRPr lang="ar-IQ" sz="2600" dirty="0" smtClean="0">
              <a:solidFill>
                <a:srgbClr val="FFC000"/>
              </a:solidFill>
              <a:effectLst/>
            </a:endParaRPr>
          </a:p>
          <a:p>
            <a:pPr lvl="3"/>
            <a:r>
              <a:rPr lang="en-US" sz="2600" dirty="0" smtClean="0">
                <a:solidFill>
                  <a:srgbClr val="FFC000"/>
                </a:solidFill>
                <a:effectLst/>
              </a:rPr>
              <a:t>Sperm dilution (1:200) (normal saline 0.9 NaCl)</a:t>
            </a:r>
          </a:p>
          <a:p>
            <a:pPr lvl="3"/>
            <a:r>
              <a:rPr lang="en-US" sz="2600" dirty="0" smtClean="0">
                <a:solidFill>
                  <a:srgbClr val="FFC000"/>
                </a:solidFill>
                <a:effectLst/>
              </a:rPr>
              <a:t>HgCl ( kill sperms to stop any movement)</a:t>
            </a:r>
          </a:p>
          <a:p>
            <a:pPr lvl="3"/>
            <a:r>
              <a:rPr lang="en-US" sz="2600" dirty="0" smtClean="0">
                <a:solidFill>
                  <a:srgbClr val="FFC000"/>
                </a:solidFill>
                <a:effectLst/>
              </a:rPr>
              <a:t>Ordinary method for counting like RBC counting </a:t>
            </a:r>
          </a:p>
          <a:p>
            <a:pPr lvl="3"/>
            <a:r>
              <a:rPr lang="en-US" sz="2600" dirty="0" smtClean="0">
                <a:solidFill>
                  <a:srgbClr val="FFC000"/>
                </a:solidFill>
                <a:effectLst/>
              </a:rPr>
              <a:t>Use 25 square ( if you used 5 squares should be X 5) </a:t>
            </a:r>
          </a:p>
          <a:p>
            <a:pPr marL="1371600" lvl="3" indent="0">
              <a:buNone/>
            </a:pPr>
            <a:endParaRPr lang="en-US" sz="2600" dirty="0" smtClean="0">
              <a:solidFill>
                <a:srgbClr val="FFC000"/>
              </a:solidFill>
              <a:effectLst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C000"/>
                </a:solidFill>
                <a:effectLst/>
              </a:rPr>
              <a:t>   No</a:t>
            </a:r>
            <a:r>
              <a:rPr lang="en-US" sz="2800" dirty="0">
                <a:solidFill>
                  <a:srgbClr val="FFC000"/>
                </a:solidFill>
                <a:effectLst/>
              </a:rPr>
              <a:t>. sperm/ml </a:t>
            </a:r>
            <a:r>
              <a:rPr lang="en-US" sz="2800" dirty="0">
                <a:effectLst/>
              </a:rPr>
              <a:t>=</a:t>
            </a:r>
            <a:r>
              <a:rPr lang="en-US" sz="2800" dirty="0">
                <a:solidFill>
                  <a:srgbClr val="FFC000"/>
                </a:solidFill>
                <a:effectLst/>
              </a:rPr>
              <a:t> no. sperm in 0.1 </a:t>
            </a:r>
            <a:r>
              <a:rPr lang="en-US" sz="2800" dirty="0" smtClean="0">
                <a:solidFill>
                  <a:srgbClr val="FFC000"/>
                </a:solidFill>
                <a:effectLst/>
              </a:rPr>
              <a:t>mm</a:t>
            </a:r>
            <a:r>
              <a:rPr lang="en-US" sz="2800" baseline="30000" dirty="0" smtClean="0">
                <a:solidFill>
                  <a:srgbClr val="FFC000"/>
                </a:solidFill>
                <a:effectLst/>
              </a:rPr>
              <a:t>3</a:t>
            </a:r>
            <a:r>
              <a:rPr lang="en-US" sz="2800" dirty="0" smtClean="0">
                <a:solidFill>
                  <a:srgbClr val="FFC000"/>
                </a:solidFill>
                <a:effectLst/>
              </a:rPr>
              <a:t> </a:t>
            </a:r>
            <a:r>
              <a:rPr lang="en-US" sz="2800" dirty="0">
                <a:effectLst/>
              </a:rPr>
              <a:t>X</a:t>
            </a:r>
            <a:r>
              <a:rPr lang="en-US" sz="2800" dirty="0">
                <a:solidFill>
                  <a:srgbClr val="FFC000"/>
                </a:solidFill>
                <a:effectLst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/>
              </a:rPr>
              <a:t>10 </a:t>
            </a:r>
            <a:r>
              <a:rPr lang="en-US" sz="2800" dirty="0" smtClean="0">
                <a:effectLst/>
              </a:rPr>
              <a:t>X</a:t>
            </a:r>
            <a:r>
              <a:rPr lang="en-US" sz="2800" dirty="0" smtClean="0">
                <a:solidFill>
                  <a:srgbClr val="FFC000"/>
                </a:solidFill>
                <a:effectLst/>
              </a:rPr>
              <a:t> </a:t>
            </a:r>
            <a:r>
              <a:rPr lang="en-US" sz="2800" dirty="0">
                <a:solidFill>
                  <a:srgbClr val="FFC000"/>
                </a:solidFill>
                <a:effectLst/>
              </a:rPr>
              <a:t>dilution rate </a:t>
            </a:r>
            <a:r>
              <a:rPr lang="en-US" sz="2800" dirty="0">
                <a:effectLst/>
              </a:rPr>
              <a:t>X</a:t>
            </a:r>
            <a:r>
              <a:rPr lang="en-US" sz="2800" dirty="0">
                <a:solidFill>
                  <a:srgbClr val="FFC000"/>
                </a:solidFill>
                <a:effectLst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/>
              </a:rPr>
              <a:t>1,000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C000"/>
                </a:solidFill>
                <a:effectLst/>
              </a:rPr>
              <a:t>   </a:t>
            </a:r>
            <a:endParaRPr lang="en-US" sz="2800" dirty="0">
              <a:solidFill>
                <a:srgbClr val="FFC000"/>
              </a:solidFill>
              <a:effectLst/>
            </a:endParaRPr>
          </a:p>
          <a:p>
            <a:pPr lvl="3"/>
            <a:endParaRPr lang="en-US" sz="2600" dirty="0" smtClean="0">
              <a:solidFill>
                <a:srgbClr val="FFC000"/>
              </a:solidFill>
              <a:effectLst/>
            </a:endParaRPr>
          </a:p>
          <a:p>
            <a:pPr lvl="3"/>
            <a:endParaRPr lang="en-US" sz="28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3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concentration </a:t>
            </a:r>
          </a:p>
          <a:p>
            <a:pPr lvl="3"/>
            <a:r>
              <a:rPr lang="en-US" sz="2600" dirty="0" smtClean="0">
                <a:solidFill>
                  <a:srgbClr val="FFC000"/>
                </a:solidFill>
                <a:effectLst/>
              </a:rPr>
              <a:t>Spectrophotometer (depending on </a:t>
            </a:r>
            <a:r>
              <a:rPr lang="en-US" sz="2600" dirty="0">
                <a:solidFill>
                  <a:srgbClr val="FFC000"/>
                </a:solidFill>
                <a:effectLst/>
              </a:rPr>
              <a:t>Light </a:t>
            </a:r>
            <a:r>
              <a:rPr lang="en-US" sz="2600" dirty="0" smtClean="0">
                <a:solidFill>
                  <a:srgbClr val="FFC000"/>
                </a:solidFill>
                <a:effectLst/>
              </a:rPr>
              <a:t>transmittance)</a:t>
            </a:r>
          </a:p>
          <a:p>
            <a:pPr lvl="4"/>
            <a:r>
              <a:rPr lang="en-US" sz="2400" dirty="0" smtClean="0">
                <a:effectLst/>
              </a:rPr>
              <a:t>Calculate the intensity of light which reflected from the sample  </a:t>
            </a:r>
            <a:endParaRPr lang="ar-IQ" sz="2400" dirty="0" smtClean="0">
              <a:effectLst/>
            </a:endParaRPr>
          </a:p>
          <a:p>
            <a:pPr lvl="3"/>
            <a:r>
              <a:rPr lang="en-US" sz="2600" dirty="0">
                <a:solidFill>
                  <a:srgbClr val="FFC000"/>
                </a:solidFill>
                <a:effectLst/>
              </a:rPr>
              <a:t>Electronic Particle </a:t>
            </a:r>
            <a:r>
              <a:rPr lang="en-US" sz="2600" dirty="0" smtClean="0">
                <a:solidFill>
                  <a:srgbClr val="FFC000"/>
                </a:solidFill>
                <a:effectLst/>
              </a:rPr>
              <a:t>Counter</a:t>
            </a:r>
          </a:p>
          <a:p>
            <a:pPr lvl="4"/>
            <a:r>
              <a:rPr lang="en-US" sz="2400" dirty="0"/>
              <a:t>The instrument can be adjusted for particle size so that </a:t>
            </a:r>
            <a:r>
              <a:rPr lang="en-US" sz="2400" dirty="0" smtClean="0"/>
              <a:t>only the sperm </a:t>
            </a:r>
            <a:r>
              <a:rPr lang="en-US" sz="2400" dirty="0"/>
              <a:t>cells in a sample will be </a:t>
            </a:r>
            <a:r>
              <a:rPr lang="en-US" sz="2400" dirty="0" smtClean="0"/>
              <a:t>counted</a:t>
            </a:r>
            <a:endParaRPr lang="en-US" sz="2400" dirty="0">
              <a:solidFill>
                <a:srgbClr val="FFC000"/>
              </a:solidFill>
              <a:effectLst/>
            </a:endParaRPr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9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Biochemical and biological evaluation </a:t>
            </a:r>
          </a:p>
          <a:p>
            <a:pPr lvl="3"/>
            <a:r>
              <a:rPr lang="en-US" sz="2800" dirty="0"/>
              <a:t>This type of evaluation depend on the measuring the activity rate of the </a:t>
            </a:r>
            <a:r>
              <a:rPr lang="en-US" sz="2800" dirty="0" smtClean="0"/>
              <a:t>sperms after ejaculation especially the metabolism of sperms </a:t>
            </a:r>
          </a:p>
          <a:p>
            <a:pPr lvl="3"/>
            <a:r>
              <a:rPr lang="en-US" sz="2800" dirty="0" smtClean="0"/>
              <a:t>This evaluation include: </a:t>
            </a:r>
          </a:p>
          <a:p>
            <a:pPr lvl="4"/>
            <a:r>
              <a:rPr lang="en-US" sz="2600" dirty="0" smtClean="0">
                <a:solidFill>
                  <a:srgbClr val="92D050"/>
                </a:solidFill>
              </a:rPr>
              <a:t>Oxygen take-up</a:t>
            </a:r>
          </a:p>
          <a:p>
            <a:pPr lvl="4"/>
            <a:r>
              <a:rPr lang="en-US" sz="2600" dirty="0" smtClean="0">
                <a:solidFill>
                  <a:srgbClr val="92D050"/>
                </a:solidFill>
              </a:rPr>
              <a:t>Fructolysis index </a:t>
            </a:r>
          </a:p>
          <a:p>
            <a:pPr lvl="4"/>
            <a:r>
              <a:rPr lang="en-US" sz="2600" dirty="0" smtClean="0">
                <a:solidFill>
                  <a:srgbClr val="92D050"/>
                </a:solidFill>
              </a:rPr>
              <a:t>PH</a:t>
            </a:r>
          </a:p>
          <a:p>
            <a:pPr lvl="4"/>
            <a:r>
              <a:rPr lang="en-US" sz="2600" dirty="0" smtClean="0">
                <a:solidFill>
                  <a:srgbClr val="92D050"/>
                </a:solidFill>
              </a:rPr>
              <a:t>Methylene blue reduction test </a:t>
            </a:r>
          </a:p>
          <a:p>
            <a:pPr lvl="3"/>
            <a:endParaRPr lang="en-US" sz="28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99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>
                <a:solidFill>
                  <a:srgbClr val="FFFF00"/>
                </a:solidFill>
                <a:effectLst/>
              </a:rPr>
              <a:t>GROSS 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>EXAMINATION</a:t>
            </a:r>
          </a:p>
          <a:p>
            <a:pPr lvl="1"/>
            <a:r>
              <a:rPr lang="en-US" sz="2800" dirty="0" smtClean="0">
                <a:solidFill>
                  <a:srgbClr val="00B0F0"/>
                </a:solidFill>
                <a:effectLst/>
              </a:rPr>
              <a:t>Directly after semen collection </a:t>
            </a:r>
          </a:p>
          <a:p>
            <a:pPr lvl="2"/>
            <a:r>
              <a:rPr lang="en-US" sz="2400" dirty="0" smtClean="0">
                <a:solidFill>
                  <a:srgbClr val="92D050"/>
                </a:solidFill>
                <a:effectLst/>
              </a:rPr>
              <a:t>Must be put in water bath in 37 C</a:t>
            </a:r>
          </a:p>
          <a:p>
            <a:pPr lvl="1"/>
            <a:r>
              <a:rPr lang="en-US" sz="2800" dirty="0" smtClean="0">
                <a:effectLst/>
              </a:rPr>
              <a:t>The color </a:t>
            </a:r>
          </a:p>
          <a:p>
            <a:pPr lvl="1"/>
            <a:r>
              <a:rPr lang="en-US" sz="2800" dirty="0" smtClean="0">
                <a:effectLst/>
              </a:rPr>
              <a:t>Volume </a:t>
            </a:r>
          </a:p>
          <a:p>
            <a:pPr lvl="1"/>
            <a:r>
              <a:rPr lang="en-US" sz="2800" dirty="0" smtClean="0">
                <a:effectLst/>
              </a:rPr>
              <a:t>Density </a:t>
            </a:r>
          </a:p>
          <a:p>
            <a:pPr lvl="1"/>
            <a:r>
              <a:rPr lang="en-US" sz="2800" dirty="0" smtClean="0">
                <a:effectLst/>
              </a:rPr>
              <a:t>Admixture (foreign bodies which may be mix with samples)</a:t>
            </a:r>
          </a:p>
          <a:p>
            <a:pPr lvl="2"/>
            <a:r>
              <a:rPr lang="en-US" sz="2600" dirty="0" smtClean="0">
                <a:effectLst/>
              </a:rPr>
              <a:t>For artificial vagina </a:t>
            </a:r>
          </a:p>
          <a:p>
            <a:pPr lvl="2"/>
            <a:r>
              <a:rPr lang="en-US" sz="2600" dirty="0" smtClean="0">
                <a:effectLst/>
              </a:rPr>
              <a:t>For male reproductive system    </a:t>
            </a:r>
            <a:endParaRPr lang="en-US" sz="2600" dirty="0">
              <a:effectLst/>
            </a:endParaRP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Biochemical and biological evaluation </a:t>
            </a:r>
          </a:p>
          <a:p>
            <a:pPr lvl="2"/>
            <a:r>
              <a:rPr lang="en-US" sz="3000" dirty="0" smtClean="0">
                <a:solidFill>
                  <a:srgbClr val="FFC000"/>
                </a:solidFill>
                <a:effectLst/>
              </a:rPr>
              <a:t>Oxygen take-up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The amount of oxygen which are consumed by 100 million sperms per minute</a:t>
            </a:r>
          </a:p>
          <a:p>
            <a:pPr lvl="3"/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special instrument calculate that (</a:t>
            </a:r>
            <a:r>
              <a:rPr lang="en-US" sz="28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microspirometer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Bercroft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)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If this ratio increase so the sample is ????  </a:t>
            </a:r>
          </a:p>
          <a:p>
            <a:pPr lvl="3"/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2"/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1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Biochemical and biological evaluation </a:t>
            </a:r>
          </a:p>
          <a:p>
            <a:pPr lvl="2"/>
            <a:r>
              <a:rPr lang="en-US" sz="3000" dirty="0">
                <a:solidFill>
                  <a:srgbClr val="FFC000"/>
                </a:solidFill>
                <a:effectLst/>
              </a:rPr>
              <a:t>Fructolysis index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The consuming of fructose is deal with the activity of sperms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Determine directly after ejaculation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After that incubate in 37 C for 1 hour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Determine the amount of fructose which consumed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The index for 1000 million sperms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The normal value 1.4-2 mg/ hr</a:t>
            </a:r>
          </a:p>
          <a:p>
            <a:pPr lvl="3"/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2"/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Biochemical and biological evaluation </a:t>
            </a:r>
          </a:p>
          <a:p>
            <a:pPr lvl="2"/>
            <a:r>
              <a:rPr lang="en-US" sz="3000" dirty="0" smtClean="0">
                <a:solidFill>
                  <a:srgbClr val="FFC000"/>
                </a:solidFill>
                <a:effectLst/>
              </a:rPr>
              <a:t>PH</a:t>
            </a:r>
            <a:endParaRPr lang="en-US" sz="3000" dirty="0">
              <a:solidFill>
                <a:srgbClr val="FFC000"/>
              </a:solidFill>
              <a:effectLst/>
            </a:endParaRP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Any changing in PH is mean the activity of sperms and formation of lactic acid under oxygenated condition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After ejaculation the amount of lactic acid is 63mg/cm3 which lead to form PH 6.6-6.9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After a time of incubation the PH will be decrease as a result of lactic acid formation </a:t>
            </a:r>
          </a:p>
          <a:p>
            <a:pPr lvl="3"/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2"/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7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Biochemical and biological evaluation </a:t>
            </a:r>
          </a:p>
          <a:p>
            <a:pPr lvl="2"/>
            <a:r>
              <a:rPr lang="en-US" sz="3000" dirty="0">
                <a:solidFill>
                  <a:srgbClr val="FFC000"/>
                </a:solidFill>
                <a:effectLst/>
              </a:rPr>
              <a:t>Methylene blue reduction test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Reduction time depending on quality of semen 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The releasing of H ions from sperms reduce the stain from blue to colorless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Good quality semen reduce the stain after 3-6 min.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Poor quality semen reduce the stain after 9 min. </a:t>
            </a:r>
          </a:p>
          <a:p>
            <a:pPr lvl="3"/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2"/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8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The color of semen </a:t>
            </a:r>
          </a:p>
          <a:p>
            <a:pPr lvl="1"/>
            <a:r>
              <a:rPr lang="en-US" sz="2800" dirty="0" smtClean="0">
                <a:solidFill>
                  <a:srgbClr val="00B0F0"/>
                </a:solidFill>
                <a:effectLst/>
              </a:rPr>
              <a:t>The color of semen depend on the concentration of sperm  </a:t>
            </a:r>
          </a:p>
          <a:p>
            <a:pPr lvl="2"/>
            <a:r>
              <a:rPr lang="en-US" sz="2400" dirty="0" smtClean="0">
                <a:solidFill>
                  <a:srgbClr val="92D050"/>
                </a:solidFill>
                <a:effectLst/>
              </a:rPr>
              <a:t>Creamy or white creamy                  0.75 - 1 million sperm / mm</a:t>
            </a:r>
          </a:p>
          <a:p>
            <a:pPr lvl="2"/>
            <a:r>
              <a:rPr lang="en-US" sz="2400" dirty="0" smtClean="0">
                <a:solidFill>
                  <a:srgbClr val="92D050"/>
                </a:solidFill>
                <a:effectLst/>
              </a:rPr>
              <a:t>Milky                      0.5 – </a:t>
            </a:r>
            <a:r>
              <a:rPr lang="en-US" sz="2400" dirty="0">
                <a:solidFill>
                  <a:srgbClr val="92D050"/>
                </a:solidFill>
                <a:effectLst/>
              </a:rPr>
              <a:t>0.75 million sperm / mm</a:t>
            </a:r>
            <a:endParaRPr lang="en-US" sz="2400" dirty="0" smtClean="0">
              <a:solidFill>
                <a:srgbClr val="92D050"/>
              </a:solidFill>
              <a:effectLst/>
            </a:endParaRPr>
          </a:p>
          <a:p>
            <a:pPr lvl="2"/>
            <a:r>
              <a:rPr lang="en-US" sz="2400" dirty="0" smtClean="0">
                <a:solidFill>
                  <a:srgbClr val="92D050"/>
                </a:solidFill>
                <a:effectLst/>
              </a:rPr>
              <a:t>Opaque</a:t>
            </a:r>
            <a:r>
              <a:rPr lang="en-US" sz="2400" dirty="0">
                <a:solidFill>
                  <a:srgbClr val="92D050"/>
                </a:solidFill>
                <a:effectLst/>
              </a:rPr>
              <a:t> </a:t>
            </a:r>
            <a:r>
              <a:rPr lang="en-US" sz="2400" dirty="0" smtClean="0">
                <a:solidFill>
                  <a:srgbClr val="92D050"/>
                </a:solidFill>
                <a:effectLst/>
              </a:rPr>
              <a:t>or Cloudy                   0.25 </a:t>
            </a:r>
            <a:r>
              <a:rPr lang="en-US" sz="2400" dirty="0">
                <a:solidFill>
                  <a:srgbClr val="92D050"/>
                </a:solidFill>
                <a:effectLst/>
              </a:rPr>
              <a:t>– </a:t>
            </a:r>
            <a:r>
              <a:rPr lang="en-US" sz="2400" dirty="0" smtClean="0">
                <a:solidFill>
                  <a:srgbClr val="92D050"/>
                </a:solidFill>
                <a:effectLst/>
              </a:rPr>
              <a:t>0.5 </a:t>
            </a:r>
            <a:r>
              <a:rPr lang="en-US" sz="2400" dirty="0">
                <a:solidFill>
                  <a:srgbClr val="92D050"/>
                </a:solidFill>
                <a:effectLst/>
              </a:rPr>
              <a:t>million sperm / mm</a:t>
            </a:r>
            <a:endParaRPr lang="en-US" sz="2400" dirty="0" smtClean="0">
              <a:solidFill>
                <a:srgbClr val="92D050"/>
              </a:solidFill>
              <a:effectLst/>
            </a:endParaRPr>
          </a:p>
          <a:p>
            <a:pPr lvl="2"/>
            <a:r>
              <a:rPr lang="en-US" sz="2400" dirty="0" smtClean="0">
                <a:solidFill>
                  <a:srgbClr val="92D050"/>
                </a:solidFill>
                <a:effectLst/>
              </a:rPr>
              <a:t>Watery                   0 </a:t>
            </a:r>
            <a:r>
              <a:rPr lang="en-US" sz="2400" dirty="0">
                <a:solidFill>
                  <a:srgbClr val="92D050"/>
                </a:solidFill>
                <a:effectLst/>
              </a:rPr>
              <a:t>– </a:t>
            </a:r>
            <a:r>
              <a:rPr lang="en-US" sz="2400" dirty="0" smtClean="0">
                <a:solidFill>
                  <a:srgbClr val="92D050"/>
                </a:solidFill>
                <a:effectLst/>
              </a:rPr>
              <a:t>0.25 </a:t>
            </a:r>
            <a:r>
              <a:rPr lang="en-US" sz="2400" dirty="0">
                <a:solidFill>
                  <a:srgbClr val="92D050"/>
                </a:solidFill>
                <a:effectLst/>
              </a:rPr>
              <a:t>million sperm / mm</a:t>
            </a:r>
            <a:endParaRPr lang="en-US" sz="2400" dirty="0" smtClean="0">
              <a:solidFill>
                <a:srgbClr val="92D050"/>
              </a:solidFill>
              <a:effectLst/>
            </a:endParaRPr>
          </a:p>
          <a:p>
            <a:pPr lvl="1"/>
            <a:r>
              <a:rPr lang="en-US" sz="2600" dirty="0" smtClean="0">
                <a:solidFill>
                  <a:srgbClr val="00B0F0"/>
                </a:solidFill>
                <a:effectLst/>
              </a:rPr>
              <a:t>Abnormal color </a:t>
            </a:r>
          </a:p>
          <a:p>
            <a:pPr lvl="2"/>
            <a:r>
              <a:rPr lang="en-US" sz="2400" dirty="0" smtClean="0">
                <a:solidFill>
                  <a:srgbClr val="FFC000"/>
                </a:solidFill>
                <a:effectLst/>
              </a:rPr>
              <a:t>Yellowish orange                  presences of riboflavin (seminal plasma)</a:t>
            </a:r>
          </a:p>
          <a:p>
            <a:pPr lvl="2"/>
            <a:r>
              <a:rPr lang="en-US" sz="2400" dirty="0" smtClean="0">
                <a:solidFill>
                  <a:srgbClr val="FFC000"/>
                </a:solidFill>
                <a:effectLst/>
              </a:rPr>
              <a:t>Yellowish                    presences </a:t>
            </a:r>
            <a:r>
              <a:rPr lang="en-US" sz="2400" dirty="0">
                <a:solidFill>
                  <a:srgbClr val="FFC000"/>
                </a:solidFill>
                <a:effectLst/>
              </a:rPr>
              <a:t>of </a:t>
            </a:r>
            <a:r>
              <a:rPr lang="en-US" sz="2400" dirty="0" smtClean="0">
                <a:solidFill>
                  <a:srgbClr val="FFC000"/>
                </a:solidFill>
                <a:effectLst/>
              </a:rPr>
              <a:t>urine</a:t>
            </a:r>
          </a:p>
          <a:p>
            <a:pPr lvl="2"/>
            <a:r>
              <a:rPr lang="en-US" sz="2400" dirty="0" smtClean="0">
                <a:solidFill>
                  <a:srgbClr val="FFC000"/>
                </a:solidFill>
                <a:effectLst/>
              </a:rPr>
              <a:t>Reddish                      presences </a:t>
            </a:r>
            <a:r>
              <a:rPr lang="en-US" sz="2400" dirty="0">
                <a:solidFill>
                  <a:srgbClr val="FFC000"/>
                </a:solidFill>
                <a:effectLst/>
              </a:rPr>
              <a:t>of </a:t>
            </a:r>
            <a:r>
              <a:rPr lang="en-US" sz="2400" dirty="0" smtClean="0">
                <a:solidFill>
                  <a:srgbClr val="FFC000"/>
                </a:solidFill>
                <a:effectLst/>
              </a:rPr>
              <a:t> blood</a:t>
            </a:r>
          </a:p>
          <a:p>
            <a:pPr lvl="2"/>
            <a:r>
              <a:rPr lang="en-US" sz="2400" dirty="0" smtClean="0">
                <a:solidFill>
                  <a:srgbClr val="FFC000"/>
                </a:solidFill>
                <a:effectLst/>
              </a:rPr>
              <a:t>Greenish                    presences of feces </a:t>
            </a:r>
          </a:p>
          <a:p>
            <a:pPr lvl="2"/>
            <a:r>
              <a:rPr lang="en-US" sz="2400" dirty="0" smtClean="0">
                <a:solidFill>
                  <a:srgbClr val="FFC000"/>
                </a:solidFill>
                <a:effectLst/>
              </a:rPr>
              <a:t>Brownish                    presences of pus with necrotic tissues  </a:t>
            </a:r>
          </a:p>
          <a:p>
            <a:pPr lvl="2"/>
            <a:endParaRPr lang="en-US" sz="2400" dirty="0" smtClean="0">
              <a:solidFill>
                <a:srgbClr val="92D050"/>
              </a:solidFill>
              <a:effectLst/>
            </a:endParaRPr>
          </a:p>
          <a:p>
            <a:pPr marL="457200" lvl="1" indent="0">
              <a:buNone/>
            </a:pPr>
            <a:endParaRPr lang="en-US" sz="2200" dirty="0"/>
          </a:p>
          <a:p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321120" y="1657079"/>
            <a:ext cx="978408" cy="360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805641" y="2112122"/>
            <a:ext cx="978408" cy="360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509751" y="2625135"/>
            <a:ext cx="978408" cy="360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2985944" y="3166047"/>
            <a:ext cx="978408" cy="360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285636" y="4174956"/>
            <a:ext cx="978408" cy="38416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307228" y="4668592"/>
            <a:ext cx="978408" cy="37670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294845" y="5181183"/>
            <a:ext cx="978408" cy="37541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3294845" y="5697947"/>
            <a:ext cx="978408" cy="37412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3294845" y="6199932"/>
            <a:ext cx="978408" cy="39956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6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The volume of semen ejaculation   </a:t>
            </a:r>
          </a:p>
          <a:p>
            <a:pPr lvl="2"/>
            <a:r>
              <a:rPr lang="en-US" sz="2600" dirty="0" smtClean="0">
                <a:solidFill>
                  <a:srgbClr val="00B0F0"/>
                </a:solidFill>
                <a:effectLst/>
              </a:rPr>
              <a:t>For bull  5-10 cm</a:t>
            </a:r>
            <a:r>
              <a:rPr lang="en-US" sz="2200" baseline="30000" dirty="0" smtClean="0">
                <a:solidFill>
                  <a:srgbClr val="00B0F0"/>
                </a:solidFill>
                <a:effectLst/>
              </a:rPr>
              <a:t>3</a:t>
            </a:r>
          </a:p>
          <a:p>
            <a:pPr lvl="2"/>
            <a:r>
              <a:rPr lang="en-US" sz="2600" dirty="0">
                <a:solidFill>
                  <a:srgbClr val="00B0F0"/>
                </a:solidFill>
                <a:effectLst/>
              </a:rPr>
              <a:t>For </a:t>
            </a:r>
            <a:r>
              <a:rPr lang="en-US" sz="2600" dirty="0" smtClean="0">
                <a:solidFill>
                  <a:srgbClr val="00B0F0"/>
                </a:solidFill>
                <a:effectLst/>
              </a:rPr>
              <a:t>ram  1-2 </a:t>
            </a:r>
            <a:r>
              <a:rPr lang="en-US" sz="2600" dirty="0">
                <a:solidFill>
                  <a:srgbClr val="00B0F0"/>
                </a:solidFill>
                <a:effectLst/>
              </a:rPr>
              <a:t>cm</a:t>
            </a:r>
            <a:r>
              <a:rPr lang="en-US" baseline="30000" dirty="0">
                <a:solidFill>
                  <a:srgbClr val="00B0F0"/>
                </a:solidFill>
                <a:effectLst/>
              </a:rPr>
              <a:t>3</a:t>
            </a:r>
          </a:p>
          <a:p>
            <a:pPr lvl="2"/>
            <a:r>
              <a:rPr lang="en-US" sz="2600" dirty="0">
                <a:solidFill>
                  <a:srgbClr val="00B0F0"/>
                </a:solidFill>
                <a:effectLst/>
              </a:rPr>
              <a:t>For </a:t>
            </a:r>
            <a:r>
              <a:rPr lang="en-US" sz="2600" dirty="0" smtClean="0">
                <a:solidFill>
                  <a:srgbClr val="00B0F0"/>
                </a:solidFill>
                <a:effectLst/>
              </a:rPr>
              <a:t>buck  0.1-1 </a:t>
            </a:r>
            <a:r>
              <a:rPr lang="en-US" sz="2600" dirty="0">
                <a:solidFill>
                  <a:srgbClr val="00B0F0"/>
                </a:solidFill>
                <a:effectLst/>
              </a:rPr>
              <a:t>cm</a:t>
            </a:r>
            <a:r>
              <a:rPr lang="en-US" baseline="30000" dirty="0">
                <a:solidFill>
                  <a:srgbClr val="00B0F0"/>
                </a:solidFill>
                <a:effectLst/>
              </a:rPr>
              <a:t>3</a:t>
            </a:r>
          </a:p>
          <a:p>
            <a:pPr lvl="2"/>
            <a:r>
              <a:rPr lang="en-US" sz="2600" dirty="0">
                <a:solidFill>
                  <a:srgbClr val="00B0F0"/>
                </a:solidFill>
                <a:effectLst/>
              </a:rPr>
              <a:t>For </a:t>
            </a:r>
            <a:r>
              <a:rPr lang="en-US" sz="2600" dirty="0" smtClean="0">
                <a:solidFill>
                  <a:srgbClr val="00B0F0"/>
                </a:solidFill>
                <a:effectLst/>
              </a:rPr>
              <a:t>stallion  50-100 cm</a:t>
            </a:r>
            <a:r>
              <a:rPr lang="en-US" baseline="30000" dirty="0" smtClean="0">
                <a:solidFill>
                  <a:srgbClr val="00B0F0"/>
                </a:solidFill>
                <a:effectLst/>
              </a:rPr>
              <a:t>3</a:t>
            </a:r>
          </a:p>
          <a:p>
            <a:pPr lvl="1"/>
            <a:r>
              <a:rPr lang="en-US" sz="2800" dirty="0">
                <a:solidFill>
                  <a:srgbClr val="FFC000"/>
                </a:solidFill>
                <a:effectLst/>
              </a:rPr>
              <a:t>The main factors which control the volume of semen </a:t>
            </a:r>
            <a:r>
              <a:rPr lang="en-US" sz="2800" dirty="0" smtClean="0">
                <a:solidFill>
                  <a:srgbClr val="FFC000"/>
                </a:solidFill>
                <a:effectLst/>
              </a:rPr>
              <a:t>ejaculation</a:t>
            </a:r>
          </a:p>
          <a:p>
            <a:pPr lvl="2"/>
            <a:r>
              <a:rPr lang="en-US" sz="2600" dirty="0" smtClean="0">
                <a:solidFill>
                  <a:srgbClr val="92D050"/>
                </a:solidFill>
                <a:effectLst/>
              </a:rPr>
              <a:t>Species of animals </a:t>
            </a:r>
          </a:p>
          <a:p>
            <a:pPr lvl="2"/>
            <a:r>
              <a:rPr lang="en-US" sz="2600" dirty="0" smtClean="0">
                <a:solidFill>
                  <a:srgbClr val="92D050"/>
                </a:solidFill>
                <a:effectLst/>
              </a:rPr>
              <a:t>The percentage of excitation </a:t>
            </a:r>
          </a:p>
          <a:p>
            <a:pPr lvl="2"/>
            <a:r>
              <a:rPr lang="en-US" sz="2600" dirty="0" smtClean="0">
                <a:solidFill>
                  <a:srgbClr val="92D050"/>
                </a:solidFill>
                <a:effectLst/>
              </a:rPr>
              <a:t>Season </a:t>
            </a:r>
          </a:p>
          <a:p>
            <a:pPr lvl="2"/>
            <a:r>
              <a:rPr lang="en-US" sz="2600" dirty="0" smtClean="0">
                <a:solidFill>
                  <a:srgbClr val="92D050"/>
                </a:solidFill>
                <a:effectLst/>
              </a:rPr>
              <a:t>The number of weekly ejaculation  </a:t>
            </a:r>
            <a:endParaRPr lang="en-US" sz="2000" dirty="0" smtClean="0">
              <a:solidFill>
                <a:srgbClr val="92D050"/>
              </a:solidFill>
            </a:endParaRPr>
          </a:p>
          <a:p>
            <a:pPr marL="457200" lvl="1" indent="0">
              <a:buNone/>
            </a:pPr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2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Microscopic examination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> </a:t>
            </a:r>
          </a:p>
          <a:p>
            <a:pPr lvl="1"/>
            <a:r>
              <a:rPr lang="en-US" sz="2800" dirty="0" smtClean="0">
                <a:solidFill>
                  <a:srgbClr val="92D050"/>
                </a:solidFill>
                <a:effectLst/>
              </a:rPr>
              <a:t>Sperm motility </a:t>
            </a:r>
          </a:p>
          <a:p>
            <a:pPr lvl="2"/>
            <a:r>
              <a:rPr lang="en-US" sz="2600" dirty="0" smtClean="0">
                <a:solidFill>
                  <a:srgbClr val="00B0F0"/>
                </a:solidFill>
                <a:effectLst/>
              </a:rPr>
              <a:t>Mass motility </a:t>
            </a:r>
            <a:endParaRPr lang="en-US" sz="2200" baseline="30000" dirty="0" smtClean="0">
              <a:solidFill>
                <a:srgbClr val="00B0F0"/>
              </a:solidFill>
              <a:effectLst/>
            </a:endParaRPr>
          </a:p>
          <a:p>
            <a:pPr lvl="2"/>
            <a:r>
              <a:rPr lang="en-US" sz="2600" dirty="0" smtClean="0">
                <a:solidFill>
                  <a:srgbClr val="00B0F0"/>
                </a:solidFill>
                <a:effectLst/>
              </a:rPr>
              <a:t>Individual motility </a:t>
            </a:r>
          </a:p>
          <a:p>
            <a:pPr lvl="1"/>
            <a:r>
              <a:rPr lang="en-US" sz="2800" dirty="0">
                <a:solidFill>
                  <a:srgbClr val="92D050"/>
                </a:solidFill>
                <a:effectLst/>
              </a:rPr>
              <a:t>Sperm </a:t>
            </a:r>
            <a:r>
              <a:rPr lang="en-US" sz="2800" dirty="0" smtClean="0">
                <a:solidFill>
                  <a:srgbClr val="92D050"/>
                </a:solidFill>
                <a:effectLst/>
              </a:rPr>
              <a:t>morphology</a:t>
            </a:r>
          </a:p>
          <a:p>
            <a:pPr lvl="1"/>
            <a:r>
              <a:rPr lang="en-US" sz="2800" dirty="0" smtClean="0">
                <a:solidFill>
                  <a:srgbClr val="92D050"/>
                </a:solidFill>
                <a:effectLst/>
              </a:rPr>
              <a:t>Sperm concentration  </a:t>
            </a:r>
            <a:endParaRPr lang="en-US" sz="2800" dirty="0">
              <a:solidFill>
                <a:srgbClr val="92D050"/>
              </a:solidFill>
              <a:effectLst/>
            </a:endParaRPr>
          </a:p>
          <a:p>
            <a:pPr marL="457200" lvl="1" indent="0">
              <a:buNone/>
            </a:pPr>
            <a:endParaRPr lang="en-US" sz="2800" dirty="0">
              <a:solidFill>
                <a:srgbClr val="00B0F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1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motility </a:t>
            </a:r>
            <a:endParaRPr lang="en-US" sz="3200" baseline="30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sz="2600" dirty="0" smtClean="0">
                <a:effectLst/>
              </a:rPr>
              <a:t>Mass motility: the wave motion of sperms as a result of union many sperms in one direction which appear as a dark wave</a:t>
            </a:r>
          </a:p>
          <a:p>
            <a:pPr lvl="2"/>
            <a:r>
              <a:rPr lang="en-US" sz="2600" dirty="0" smtClean="0">
                <a:solidFill>
                  <a:srgbClr val="00B0F0"/>
                </a:solidFill>
                <a:effectLst/>
              </a:rPr>
              <a:t>There are many grades for mass motility as follow:</a:t>
            </a:r>
          </a:p>
          <a:p>
            <a:pPr lvl="2"/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0   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no any movement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(0%)</a:t>
            </a:r>
          </a:p>
          <a:p>
            <a:pPr lvl="2"/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1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   very few movement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(&lt;20%)</a:t>
            </a:r>
          </a:p>
          <a:p>
            <a:pPr lvl="2"/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2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   mild movement (shaking movement)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(20-50%)</a:t>
            </a:r>
          </a:p>
          <a:p>
            <a:pPr lvl="2"/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3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   a movement with pale waves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(50-70%)</a:t>
            </a:r>
          </a:p>
          <a:p>
            <a:pPr lvl="2"/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4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   a </a:t>
            </a:r>
            <a:r>
              <a:rPr lang="en-US" sz="2600" dirty="0">
                <a:solidFill>
                  <a:srgbClr val="FFFF00"/>
                </a:solidFill>
                <a:effectLst/>
              </a:rPr>
              <a:t>movement with 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brownish </a:t>
            </a:r>
            <a:r>
              <a:rPr lang="en-US" sz="2600" dirty="0">
                <a:solidFill>
                  <a:srgbClr val="FFFF00"/>
                </a:solidFill>
                <a:effectLst/>
              </a:rPr>
              <a:t>waves 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(between pale and dark)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(70-80%)</a:t>
            </a:r>
          </a:p>
          <a:p>
            <a:pPr lvl="2"/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</a:t>
            </a:r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5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   a </a:t>
            </a:r>
            <a:r>
              <a:rPr lang="en-US" sz="2600" dirty="0">
                <a:solidFill>
                  <a:srgbClr val="FFFF00"/>
                </a:solidFill>
                <a:effectLst/>
              </a:rPr>
              <a:t>movement with 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dark </a:t>
            </a:r>
            <a:r>
              <a:rPr lang="en-US" sz="2600" dirty="0">
                <a:solidFill>
                  <a:srgbClr val="FFFF00"/>
                </a:solidFill>
                <a:effectLst/>
              </a:rPr>
              <a:t>waves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(&gt;80%)</a:t>
            </a:r>
            <a:endParaRPr lang="en-US" sz="2600" dirty="0">
              <a:solidFill>
                <a:schemeClr val="tx2"/>
              </a:solidFill>
              <a:effectLst/>
            </a:endParaRPr>
          </a:p>
          <a:p>
            <a:pPr lvl="2"/>
            <a:endParaRPr lang="en-US" sz="26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1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motility </a:t>
            </a:r>
            <a:endParaRPr lang="en-US" sz="3200" baseline="30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sz="2800" dirty="0" smtClean="0">
                <a:effectLst/>
              </a:rPr>
              <a:t>Mass motility</a:t>
            </a:r>
          </a:p>
          <a:p>
            <a:pPr lvl="3"/>
            <a:r>
              <a:rPr lang="en-US" sz="2800" dirty="0" smtClean="0">
                <a:solidFill>
                  <a:srgbClr val="92D050"/>
                </a:solidFill>
                <a:effectLst/>
              </a:rPr>
              <a:t>Diagnose directly after collecting </a:t>
            </a:r>
          </a:p>
          <a:p>
            <a:pPr lvl="3"/>
            <a:r>
              <a:rPr lang="en-US" sz="2800" dirty="0" smtClean="0">
                <a:solidFill>
                  <a:srgbClr val="92D050"/>
                </a:solidFill>
                <a:effectLst/>
              </a:rPr>
              <a:t>Under light microscope under power X10</a:t>
            </a:r>
          </a:p>
          <a:p>
            <a:pPr lvl="3"/>
            <a:r>
              <a:rPr lang="en-US" sz="2800" dirty="0" smtClean="0">
                <a:solidFill>
                  <a:srgbClr val="92D050"/>
                </a:solidFill>
                <a:effectLst/>
              </a:rPr>
              <a:t>At first using warm slide or hot plate for slide </a:t>
            </a: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61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motility </a:t>
            </a:r>
            <a:endParaRPr lang="en-US" sz="3200" baseline="30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sz="2800" dirty="0" smtClean="0">
                <a:effectLst/>
              </a:rPr>
              <a:t>Individual motility: the movement of sporadic sperms in all directions of slide which give the real sperms movement inside the female reproductive system </a:t>
            </a:r>
          </a:p>
          <a:p>
            <a:pPr lvl="2"/>
            <a:r>
              <a:rPr lang="en-US" sz="2800" dirty="0" smtClean="0">
                <a:solidFill>
                  <a:srgbClr val="00B0F0"/>
                </a:solidFill>
                <a:effectLst/>
              </a:rPr>
              <a:t>There are four types of individual movement:</a:t>
            </a:r>
          </a:p>
          <a:p>
            <a:pPr lvl="3"/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Progressive forward movement </a:t>
            </a:r>
            <a:r>
              <a:rPr lang="en-US" sz="2800" dirty="0" smtClean="0">
                <a:solidFill>
                  <a:srgbClr val="FFC000"/>
                </a:solidFill>
                <a:effectLst/>
              </a:rPr>
              <a:t>(important movement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 smtClean="0">
                <a:solidFill>
                  <a:srgbClr val="FFC000"/>
                </a:solidFill>
              </a:rPr>
              <a:t>that </a:t>
            </a:r>
            <a:r>
              <a:rPr lang="en-US" sz="2800" dirty="0">
                <a:solidFill>
                  <a:srgbClr val="FFC000"/>
                </a:solidFill>
              </a:rPr>
              <a:t>shows the ability of </a:t>
            </a:r>
            <a:r>
              <a:rPr lang="en-US" sz="2800" dirty="0" smtClean="0">
                <a:solidFill>
                  <a:srgbClr val="FFC000"/>
                </a:solidFill>
              </a:rPr>
              <a:t>sperms </a:t>
            </a:r>
            <a:r>
              <a:rPr lang="en-US" sz="2800" dirty="0">
                <a:solidFill>
                  <a:srgbClr val="FFC000"/>
                </a:solidFill>
              </a:rPr>
              <a:t>to reach the </a:t>
            </a:r>
            <a:r>
              <a:rPr lang="en-US" sz="2800" dirty="0" smtClean="0">
                <a:solidFill>
                  <a:srgbClr val="FFC000"/>
                </a:solidFill>
              </a:rPr>
              <a:t>fertilization site</a:t>
            </a:r>
            <a:r>
              <a:rPr lang="ar-IQ" sz="2800" dirty="0" smtClean="0">
                <a:solidFill>
                  <a:srgbClr val="FFC000"/>
                </a:solidFill>
              </a:rPr>
              <a:t>(</a:t>
            </a:r>
            <a:r>
              <a:rPr lang="en-US" sz="2800" dirty="0" smtClean="0">
                <a:solidFill>
                  <a:srgbClr val="FFC000"/>
                </a:solidFill>
                <a:effectLst/>
              </a:rPr>
              <a:t> </a:t>
            </a:r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 </a:t>
            </a:r>
          </a:p>
          <a:p>
            <a:pPr lvl="3"/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Progressive </a:t>
            </a:r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back down 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movement </a:t>
            </a:r>
            <a:endParaRPr lang="en-US" sz="28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3"/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Non-progressive lateral movement </a:t>
            </a:r>
            <a:endParaRPr lang="ar-IQ" sz="28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3"/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Circular movement </a:t>
            </a:r>
          </a:p>
          <a:p>
            <a:pPr lvl="2"/>
            <a:endParaRPr lang="en-US" sz="26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6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86366"/>
            <a:ext cx="1128189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200" dirty="0" smtClean="0">
                <a:solidFill>
                  <a:srgbClr val="FFFF00"/>
                </a:solidFill>
                <a:effectLst/>
              </a:rPr>
              <a:t>Sperm motility </a:t>
            </a:r>
            <a:endParaRPr lang="en-US" sz="3200" baseline="30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sz="2800" dirty="0" smtClean="0">
                <a:effectLst/>
              </a:rPr>
              <a:t>Individual motility</a:t>
            </a:r>
          </a:p>
          <a:p>
            <a:pPr lvl="2"/>
            <a:r>
              <a:rPr lang="en-US" sz="2800" dirty="0" smtClean="0">
                <a:solidFill>
                  <a:srgbClr val="00B0F0"/>
                </a:solidFill>
                <a:effectLst/>
              </a:rPr>
              <a:t>There are many grades for individual motility according to the number of sperms which move progressively forward: </a:t>
            </a:r>
          </a:p>
          <a:p>
            <a:pPr lvl="3"/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</a:t>
            </a:r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1   </a:t>
            </a:r>
            <a:r>
              <a:rPr lang="en-US" sz="2600" dirty="0">
                <a:solidFill>
                  <a:srgbClr val="FFFF00"/>
                </a:solidFill>
                <a:effectLst/>
              </a:rPr>
              <a:t>no any movement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(0-5%)</a:t>
            </a:r>
            <a:endParaRPr lang="en-US" sz="2600" dirty="0">
              <a:solidFill>
                <a:schemeClr val="tx2"/>
              </a:solidFill>
              <a:effectLst/>
            </a:endParaRPr>
          </a:p>
          <a:p>
            <a:pPr lvl="3"/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</a:t>
            </a:r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2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   </a:t>
            </a:r>
            <a:r>
              <a:rPr lang="en-US" sz="2600" dirty="0">
                <a:solidFill>
                  <a:srgbClr val="FFFF00"/>
                </a:solidFill>
                <a:effectLst/>
              </a:rPr>
              <a:t>very few movement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(20-40%)</a:t>
            </a:r>
            <a:endParaRPr lang="en-US" sz="2600" dirty="0">
              <a:solidFill>
                <a:schemeClr val="tx2"/>
              </a:solidFill>
              <a:effectLst/>
            </a:endParaRPr>
          </a:p>
          <a:p>
            <a:pPr lvl="3"/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</a:t>
            </a:r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3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   half of sperms move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(40-60</a:t>
            </a:r>
            <a:r>
              <a:rPr lang="en-US" sz="2600" dirty="0">
                <a:solidFill>
                  <a:schemeClr val="tx2"/>
                </a:solidFill>
                <a:effectLst/>
              </a:rPr>
              <a:t>%)</a:t>
            </a:r>
          </a:p>
          <a:p>
            <a:pPr lvl="3"/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</a:t>
            </a:r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4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   more than half of sperm move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(60-80</a:t>
            </a:r>
            <a:r>
              <a:rPr lang="en-US" sz="2600" dirty="0">
                <a:solidFill>
                  <a:schemeClr val="tx2"/>
                </a:solidFill>
                <a:effectLst/>
              </a:rPr>
              <a:t>%)</a:t>
            </a:r>
          </a:p>
          <a:p>
            <a:pPr lvl="3"/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Grade </a:t>
            </a:r>
            <a:r>
              <a:rPr lang="en-US" sz="26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5</a:t>
            </a:r>
            <a:r>
              <a:rPr lang="en-US" sz="2600" dirty="0" smtClean="0">
                <a:solidFill>
                  <a:srgbClr val="FFFF00"/>
                </a:solidFill>
                <a:effectLst/>
              </a:rPr>
              <a:t>   most sperms move </a:t>
            </a:r>
            <a:r>
              <a:rPr lang="en-US" sz="2600" dirty="0" smtClean="0">
                <a:solidFill>
                  <a:schemeClr val="tx2"/>
                </a:solidFill>
                <a:effectLst/>
              </a:rPr>
              <a:t>(80-100%)</a:t>
            </a:r>
            <a:endParaRPr lang="en-US" sz="2600" dirty="0">
              <a:solidFill>
                <a:schemeClr val="tx2"/>
              </a:solidFill>
              <a:effectLst/>
            </a:endParaRPr>
          </a:p>
          <a:p>
            <a:pPr lvl="2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6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9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33465</TotalTime>
  <Words>1100</Words>
  <Application>Microsoft Office PowerPoint</Application>
  <PresentationFormat>Widescreen</PresentationFormat>
  <Paragraphs>243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Bookman Old Style</vt:lpstr>
      <vt:lpstr>Rockwell</vt:lpstr>
      <vt:lpstr>Damask</vt:lpstr>
      <vt:lpstr>Semen Evaluation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HUSAM</dc:creator>
  <cp:lastModifiedBy>reviewer</cp:lastModifiedBy>
  <cp:revision>320</cp:revision>
  <dcterms:created xsi:type="dcterms:W3CDTF">2017-12-05T13:26:36Z</dcterms:created>
  <dcterms:modified xsi:type="dcterms:W3CDTF">2019-09-23T18:35:49Z</dcterms:modified>
</cp:coreProperties>
</file>